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56" r:id="rId2"/>
    <p:sldId id="336" r:id="rId3"/>
    <p:sldId id="337" r:id="rId4"/>
    <p:sldId id="317" r:id="rId5"/>
    <p:sldId id="283" r:id="rId6"/>
    <p:sldId id="257" r:id="rId7"/>
    <p:sldId id="259" r:id="rId8"/>
    <p:sldId id="338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</p:sldIdLst>
  <p:sldSz cx="12192000" cy="6858000"/>
  <p:notesSz cx="7010400" cy="92964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A2BD"/>
    <a:srgbClr val="D2492A"/>
    <a:srgbClr val="213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5731" autoAdjust="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7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E9-4F62-B407-BD62EC5DE6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E9-4F62-B407-BD62EC5DE64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E9-4F62-B407-BD62EC5DE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3748680"/>
        <c:axId val="223747504"/>
        <c:axId val="223879528"/>
      </c:bar3DChart>
      <c:catAx>
        <c:axId val="223748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3747504"/>
        <c:crosses val="autoZero"/>
        <c:auto val="1"/>
        <c:lblAlgn val="ctr"/>
        <c:lblOffset val="100"/>
        <c:noMultiLvlLbl val="0"/>
      </c:catAx>
      <c:valAx>
        <c:axId val="223747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3748680"/>
        <c:crosses val="autoZero"/>
        <c:crossBetween val="between"/>
      </c:valAx>
      <c:serAx>
        <c:axId val="223879528"/>
        <c:scaling>
          <c:orientation val="minMax"/>
        </c:scaling>
        <c:delete val="0"/>
        <c:axPos val="b"/>
        <c:majorTickMark val="out"/>
        <c:minorTickMark val="none"/>
        <c:tickLblPos val="nextTo"/>
        <c:crossAx val="223747504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BA5C72-23C7-4099-8F89-45C570AD453B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A4F4DC-553B-4C63-9914-1F676C915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7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D7665F-3968-4937-A986-BBDDE9E03D3E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91131B-7C8C-4042-B539-26A18041F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6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1131B-7C8C-4042-B539-26A18041F9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85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14451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78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6227636"/>
            <a:ext cx="12188825" cy="878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0" y="6163628"/>
            <a:ext cx="12188825" cy="64008"/>
          </a:xfrm>
          <a:prstGeom prst="rect">
            <a:avLst/>
          </a:prstGeom>
          <a:solidFill>
            <a:srgbClr val="D24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527036"/>
            <a:ext cx="10058400" cy="3259822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903743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88720" y="4825093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5" y="6353289"/>
            <a:ext cx="5053263" cy="47162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3175" y="1255480"/>
            <a:ext cx="12188825" cy="161829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 userDrawn="1"/>
        </p:nvSpPr>
        <p:spPr>
          <a:xfrm>
            <a:off x="3175" y="1365207"/>
            <a:ext cx="12188825" cy="64008"/>
          </a:xfrm>
          <a:prstGeom prst="rect">
            <a:avLst/>
          </a:prstGeom>
          <a:solidFill>
            <a:srgbClr val="D24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 userDrawn="1"/>
        </p:nvSpPr>
        <p:spPr>
          <a:xfrm>
            <a:off x="-6356" y="0"/>
            <a:ext cx="12201466" cy="1035804"/>
          </a:xfrm>
          <a:prstGeom prst="rect">
            <a:avLst/>
          </a:prstGeom>
          <a:solidFill>
            <a:srgbClr val="92A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3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17882"/>
            <a:ext cx="4937760" cy="4163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17882"/>
            <a:ext cx="4937760" cy="41630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4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458609"/>
          </a:xfrm>
          <a:solidFill>
            <a:srgbClr val="21314D"/>
          </a:solidFill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413353"/>
            <a:ext cx="4937760" cy="35471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458609"/>
          </a:xfrm>
          <a:solidFill>
            <a:srgbClr val="21314D"/>
          </a:solidFill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413353"/>
            <a:ext cx="4937760" cy="35471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95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916DC-B21F-42C8-BDC3-D172FB33DFF5}" type="slidenum">
              <a:rPr lang="en-US" smtClean="0">
                <a:solidFill>
                  <a:srgbClr val="5E759C"/>
                </a:solidFill>
              </a:rPr>
              <a:pPr/>
              <a:t>‹#›</a:t>
            </a:fld>
            <a:endParaRPr lang="en-US">
              <a:solidFill>
                <a:srgbClr val="5E759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83" y="6376183"/>
            <a:ext cx="5053263" cy="4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4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3145" y="4893834"/>
            <a:ext cx="12188825" cy="14333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479356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8519" y="6424303"/>
            <a:ext cx="1312025" cy="365125"/>
          </a:xfrm>
        </p:spPr>
        <p:txBody>
          <a:bodyPr/>
          <a:lstStyle/>
          <a:p>
            <a:fld id="{20C916DC-B21F-42C8-BDC3-D172FB33DF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4" y="6358577"/>
            <a:ext cx="5053263" cy="4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4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3611175827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147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7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43655" y="6401842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21314D"/>
                </a:solidFill>
              </a:defRPr>
            </a:lvl1pPr>
          </a:lstStyle>
          <a:p>
            <a:fld id="{20C916DC-B21F-42C8-BDC3-D172FB33DFF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-1" y="6227636"/>
            <a:ext cx="12188825" cy="878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 userDrawn="1"/>
        </p:nvSpPr>
        <p:spPr>
          <a:xfrm>
            <a:off x="0" y="6163628"/>
            <a:ext cx="12188825" cy="64008"/>
          </a:xfrm>
          <a:prstGeom prst="rect">
            <a:avLst/>
          </a:prstGeom>
          <a:solidFill>
            <a:srgbClr val="D249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5" y="6353289"/>
            <a:ext cx="5053263" cy="47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4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26" Type="http://schemas.openxmlformats.org/officeDocument/2006/relationships/slide" Target="slide28.xml"/><Relationship Id="rId3" Type="http://schemas.openxmlformats.org/officeDocument/2006/relationships/image" Target="../media/image7.jpeg"/><Relationship Id="rId21" Type="http://schemas.openxmlformats.org/officeDocument/2006/relationships/slide" Target="slide23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5" Type="http://schemas.openxmlformats.org/officeDocument/2006/relationships/slide" Target="slide27.xml"/><Relationship Id="rId33" Type="http://schemas.openxmlformats.org/officeDocument/2006/relationships/slide" Target="slide35.xml"/><Relationship Id="rId2" Type="http://schemas.openxmlformats.org/officeDocument/2006/relationships/notesSlide" Target="../notesSlides/notesSlide1.xml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29" Type="http://schemas.openxmlformats.org/officeDocument/2006/relationships/slide" Target="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24" Type="http://schemas.openxmlformats.org/officeDocument/2006/relationships/slide" Target="slide26.xml"/><Relationship Id="rId32" Type="http://schemas.openxmlformats.org/officeDocument/2006/relationships/slide" Target="slide34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23" Type="http://schemas.openxmlformats.org/officeDocument/2006/relationships/slide" Target="slide25.xml"/><Relationship Id="rId28" Type="http://schemas.openxmlformats.org/officeDocument/2006/relationships/slide" Target="slide30.xml"/><Relationship Id="rId10" Type="http://schemas.openxmlformats.org/officeDocument/2006/relationships/slide" Target="slide12.xml"/><Relationship Id="rId19" Type="http://schemas.openxmlformats.org/officeDocument/2006/relationships/slide" Target="slide21.xml"/><Relationship Id="rId31" Type="http://schemas.openxmlformats.org/officeDocument/2006/relationships/slide" Target="slide33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Relationship Id="rId22" Type="http://schemas.openxmlformats.org/officeDocument/2006/relationships/slide" Target="slide24.xml"/><Relationship Id="rId27" Type="http://schemas.openxmlformats.org/officeDocument/2006/relationships/slide" Target="slide29.xml"/><Relationship Id="rId30" Type="http://schemas.openxmlformats.org/officeDocument/2006/relationships/slide" Target="slide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slide" Target="slide5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69712" y="2212739"/>
            <a:ext cx="5442065" cy="227834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Hazard Awareness &amp; Controls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880725" y="6402388"/>
            <a:ext cx="1311275" cy="365125"/>
          </a:xfrm>
        </p:spPr>
        <p:txBody>
          <a:bodyPr/>
          <a:lstStyle/>
          <a:p>
            <a:fld id="{20C916DC-B21F-42C8-BDC3-D172FB33DFF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41" y="1818554"/>
            <a:ext cx="414337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2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6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4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7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46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53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12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10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4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11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3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13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13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35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340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Preview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8918" y="1846263"/>
            <a:ext cx="735449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944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16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91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17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2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37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19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655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20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98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21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46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64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23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48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71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tack Cat® #BuiltForIt Trial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3163" y="1846263"/>
            <a:ext cx="7366000" cy="41433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35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26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49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27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20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161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29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6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30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51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8093215" cy="4144519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One handed extraction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Must be two complete rows above row you pull from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When placing </a:t>
            </a:r>
            <a:r>
              <a:rPr lang="en-US" dirty="0" err="1"/>
              <a:t>Jenga</a:t>
            </a:r>
            <a:r>
              <a:rPr lang="en-US" dirty="0"/>
              <a:t> piece on top, complete current row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Person who chooses </a:t>
            </a:r>
            <a:r>
              <a:rPr lang="en-US" dirty="0" err="1"/>
              <a:t>Jenga</a:t>
            </a:r>
            <a:r>
              <a:rPr lang="en-US" dirty="0"/>
              <a:t> piece must give final answer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you knock it over…</a:t>
            </a:r>
          </a:p>
          <a:p>
            <a:pPr marL="806958" lvl="1" indent="-514350"/>
            <a:r>
              <a:rPr lang="en-US" dirty="0"/>
              <a:t>Go to zero if positive</a:t>
            </a:r>
          </a:p>
          <a:p>
            <a:pPr marL="806958" lvl="1" indent="-514350"/>
            <a:r>
              <a:rPr lang="en-US" dirty="0"/>
              <a:t>Stay negative if negative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800" r="22440"/>
          <a:stretch/>
        </p:blipFill>
        <p:spPr>
          <a:xfrm>
            <a:off x="9073822" y="1737360"/>
            <a:ext cx="2851689" cy="42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5" b="19492"/>
          <a:stretch/>
        </p:blipFill>
        <p:spPr>
          <a:xfrm>
            <a:off x="3833090" y="110837"/>
            <a:ext cx="4322618" cy="1555730"/>
          </a:xfrm>
          <a:prstGeom prst="rect">
            <a:avLst/>
          </a:prstGeom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373D0433-1544-48F9-A8F8-1739A4B2E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145298"/>
              </p:ext>
            </p:extLst>
          </p:nvPr>
        </p:nvGraphicFramePr>
        <p:xfrm>
          <a:off x="884420" y="2023672"/>
          <a:ext cx="10034246" cy="3807500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1521936">
                  <a:extLst>
                    <a:ext uri="{9D8B030D-6E8A-4147-A177-3AD203B41FA5}">
                      <a16:colId xmlns:a16="http://schemas.microsoft.com/office/drawing/2014/main" val="4238875453"/>
                    </a:ext>
                  </a:extLst>
                </a:gridCol>
                <a:gridCol w="1702462">
                  <a:extLst>
                    <a:ext uri="{9D8B030D-6E8A-4147-A177-3AD203B41FA5}">
                      <a16:colId xmlns:a16="http://schemas.microsoft.com/office/drawing/2014/main" val="313979963"/>
                    </a:ext>
                  </a:extLst>
                </a:gridCol>
                <a:gridCol w="1702462">
                  <a:extLst>
                    <a:ext uri="{9D8B030D-6E8A-4147-A177-3AD203B41FA5}">
                      <a16:colId xmlns:a16="http://schemas.microsoft.com/office/drawing/2014/main" val="147762901"/>
                    </a:ext>
                  </a:extLst>
                </a:gridCol>
                <a:gridCol w="1702462">
                  <a:extLst>
                    <a:ext uri="{9D8B030D-6E8A-4147-A177-3AD203B41FA5}">
                      <a16:colId xmlns:a16="http://schemas.microsoft.com/office/drawing/2014/main" val="1381925479"/>
                    </a:ext>
                  </a:extLst>
                </a:gridCol>
                <a:gridCol w="1702462">
                  <a:extLst>
                    <a:ext uri="{9D8B030D-6E8A-4147-A177-3AD203B41FA5}">
                      <a16:colId xmlns:a16="http://schemas.microsoft.com/office/drawing/2014/main" val="2130743971"/>
                    </a:ext>
                  </a:extLst>
                </a:gridCol>
                <a:gridCol w="1702462">
                  <a:extLst>
                    <a:ext uri="{9D8B030D-6E8A-4147-A177-3AD203B41FA5}">
                      <a16:colId xmlns:a16="http://schemas.microsoft.com/office/drawing/2014/main" val="3115553266"/>
                    </a:ext>
                  </a:extLst>
                </a:gridCol>
              </a:tblGrid>
              <a:tr h="76150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819244"/>
                  </a:ext>
                </a:extLst>
              </a:tr>
              <a:tr h="76150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580868"/>
                  </a:ext>
                </a:extLst>
              </a:tr>
              <a:tr h="76150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877610"/>
                  </a:ext>
                </a:extLst>
              </a:tr>
              <a:tr h="76150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052287"/>
                  </a:ext>
                </a:extLst>
              </a:tr>
              <a:tr h="761500"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794798"/>
                  </a:ext>
                </a:extLst>
              </a:tr>
            </a:tbl>
          </a:graphicData>
        </a:graphic>
      </p:graphicFrame>
      <p:sp>
        <p:nvSpPr>
          <p:cNvPr id="5" name="TextBox 4">
            <a:hlinkClick r:id="rId4" action="ppaction://hlinksldjump"/>
            <a:extLst>
              <a:ext uri="{FF2B5EF4-FFF2-40B4-BE49-F238E27FC236}">
                <a16:creationId xmlns:a16="http://schemas.microsoft.com/office/drawing/2014/main" id="{6C1EB083-12E6-4BA8-8787-E3DEC0C69A3D}"/>
              </a:ext>
            </a:extLst>
          </p:cNvPr>
          <p:cNvSpPr txBox="1"/>
          <p:nvPr/>
        </p:nvSpPr>
        <p:spPr>
          <a:xfrm>
            <a:off x="890618" y="2027276"/>
            <a:ext cx="1484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6" name="TextBox 5">
            <a:hlinkClick r:id="rId5" action="ppaction://hlinksldjump"/>
            <a:extLst>
              <a:ext uri="{FF2B5EF4-FFF2-40B4-BE49-F238E27FC236}">
                <a16:creationId xmlns:a16="http://schemas.microsoft.com/office/drawing/2014/main" id="{F5E56CA8-1611-487E-9031-17C1694613E9}"/>
              </a:ext>
            </a:extLst>
          </p:cNvPr>
          <p:cNvSpPr txBox="1"/>
          <p:nvPr/>
        </p:nvSpPr>
        <p:spPr>
          <a:xfrm>
            <a:off x="2409812" y="2027276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7" name="TextBox 6">
            <a:hlinkClick r:id="rId6" action="ppaction://hlinksldjump"/>
            <a:extLst>
              <a:ext uri="{FF2B5EF4-FFF2-40B4-BE49-F238E27FC236}">
                <a16:creationId xmlns:a16="http://schemas.microsoft.com/office/drawing/2014/main" id="{D573ADA7-CA17-4BEF-8E27-9DFCFBA01DA5}"/>
              </a:ext>
            </a:extLst>
          </p:cNvPr>
          <p:cNvSpPr txBox="1"/>
          <p:nvPr/>
        </p:nvSpPr>
        <p:spPr>
          <a:xfrm>
            <a:off x="4112493" y="2027276"/>
            <a:ext cx="1738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8" name="TextBox 7">
            <a:hlinkClick r:id="rId7" action="ppaction://hlinksldjump"/>
            <a:extLst>
              <a:ext uri="{FF2B5EF4-FFF2-40B4-BE49-F238E27FC236}">
                <a16:creationId xmlns:a16="http://schemas.microsoft.com/office/drawing/2014/main" id="{B972EA5A-B5CD-4394-AA58-A47628BFBA6A}"/>
              </a:ext>
            </a:extLst>
          </p:cNvPr>
          <p:cNvSpPr txBox="1"/>
          <p:nvPr/>
        </p:nvSpPr>
        <p:spPr>
          <a:xfrm>
            <a:off x="5807392" y="2027276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4</a:t>
            </a:r>
          </a:p>
        </p:txBody>
      </p:sp>
      <p:sp>
        <p:nvSpPr>
          <p:cNvPr id="11" name="TextBox 10">
            <a:hlinkClick r:id="rId8" action="ppaction://hlinksldjump"/>
            <a:extLst>
              <a:ext uri="{FF2B5EF4-FFF2-40B4-BE49-F238E27FC236}">
                <a16:creationId xmlns:a16="http://schemas.microsoft.com/office/drawing/2014/main" id="{62CACAEE-D53A-4B4E-B261-D9FFBA224CF8}"/>
              </a:ext>
            </a:extLst>
          </p:cNvPr>
          <p:cNvSpPr txBox="1"/>
          <p:nvPr/>
        </p:nvSpPr>
        <p:spPr>
          <a:xfrm>
            <a:off x="7510073" y="2030880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BA62EBE0-AA8E-4812-9E0E-7575D15201EB}"/>
              </a:ext>
            </a:extLst>
          </p:cNvPr>
          <p:cNvSpPr txBox="1"/>
          <p:nvPr/>
        </p:nvSpPr>
        <p:spPr>
          <a:xfrm>
            <a:off x="9226392" y="2027276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6</a:t>
            </a:r>
          </a:p>
        </p:txBody>
      </p:sp>
      <p:sp>
        <p:nvSpPr>
          <p:cNvPr id="13" name="TextBox 12">
            <a:hlinkClick r:id="rId10" action="ppaction://hlinksldjump"/>
            <a:extLst>
              <a:ext uri="{FF2B5EF4-FFF2-40B4-BE49-F238E27FC236}">
                <a16:creationId xmlns:a16="http://schemas.microsoft.com/office/drawing/2014/main" id="{CF53A797-934C-4347-8A70-A6AA5567D39E}"/>
              </a:ext>
            </a:extLst>
          </p:cNvPr>
          <p:cNvSpPr txBox="1"/>
          <p:nvPr/>
        </p:nvSpPr>
        <p:spPr>
          <a:xfrm>
            <a:off x="891597" y="2791518"/>
            <a:ext cx="1509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7</a:t>
            </a:r>
          </a:p>
        </p:txBody>
      </p:sp>
      <p:sp>
        <p:nvSpPr>
          <p:cNvPr id="14" name="TextBox 13">
            <a:hlinkClick r:id="rId11" action="ppaction://hlinksldjump"/>
            <a:extLst>
              <a:ext uri="{FF2B5EF4-FFF2-40B4-BE49-F238E27FC236}">
                <a16:creationId xmlns:a16="http://schemas.microsoft.com/office/drawing/2014/main" id="{F912C0FA-1B42-44F7-B720-C8D3012E56F3}"/>
              </a:ext>
            </a:extLst>
          </p:cNvPr>
          <p:cNvSpPr txBox="1"/>
          <p:nvPr/>
        </p:nvSpPr>
        <p:spPr>
          <a:xfrm>
            <a:off x="2409811" y="2800310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8</a:t>
            </a:r>
          </a:p>
        </p:txBody>
      </p:sp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EF2FCC07-8F35-487A-B9D8-2C8A08241281}"/>
              </a:ext>
            </a:extLst>
          </p:cNvPr>
          <p:cNvSpPr txBox="1"/>
          <p:nvPr/>
        </p:nvSpPr>
        <p:spPr>
          <a:xfrm>
            <a:off x="4119064" y="2791518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9</a:t>
            </a:r>
          </a:p>
        </p:txBody>
      </p:sp>
      <p:sp>
        <p:nvSpPr>
          <p:cNvPr id="16" name="TextBox 15">
            <a:hlinkClick r:id="rId13" action="ppaction://hlinksldjump"/>
            <a:extLst>
              <a:ext uri="{FF2B5EF4-FFF2-40B4-BE49-F238E27FC236}">
                <a16:creationId xmlns:a16="http://schemas.microsoft.com/office/drawing/2014/main" id="{C5AC5EAB-0B83-4429-B4E4-9497179C1E6E}"/>
              </a:ext>
            </a:extLst>
          </p:cNvPr>
          <p:cNvSpPr txBox="1"/>
          <p:nvPr/>
        </p:nvSpPr>
        <p:spPr>
          <a:xfrm>
            <a:off x="5816183" y="2801780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10</a:t>
            </a:r>
          </a:p>
        </p:txBody>
      </p:sp>
      <p:sp>
        <p:nvSpPr>
          <p:cNvPr id="17" name="TextBox 16">
            <a:hlinkClick r:id="rId14" action="ppaction://hlinksldjump"/>
            <a:extLst>
              <a:ext uri="{FF2B5EF4-FFF2-40B4-BE49-F238E27FC236}">
                <a16:creationId xmlns:a16="http://schemas.microsoft.com/office/drawing/2014/main" id="{158FCBB7-E6DE-4115-BC52-F359A6F75F7E}"/>
              </a:ext>
            </a:extLst>
          </p:cNvPr>
          <p:cNvSpPr txBox="1"/>
          <p:nvPr/>
        </p:nvSpPr>
        <p:spPr>
          <a:xfrm>
            <a:off x="7514919" y="2792988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11</a:t>
            </a:r>
          </a:p>
        </p:txBody>
      </p:sp>
      <p:sp>
        <p:nvSpPr>
          <p:cNvPr id="18" name="TextBox 17">
            <a:hlinkClick r:id="rId15" action="ppaction://hlinksldjump"/>
            <a:extLst>
              <a:ext uri="{FF2B5EF4-FFF2-40B4-BE49-F238E27FC236}">
                <a16:creationId xmlns:a16="http://schemas.microsoft.com/office/drawing/2014/main" id="{BEF4D8D0-8092-4C4A-B733-701ED5BCAA4C}"/>
              </a:ext>
            </a:extLst>
          </p:cNvPr>
          <p:cNvSpPr txBox="1"/>
          <p:nvPr/>
        </p:nvSpPr>
        <p:spPr>
          <a:xfrm>
            <a:off x="9221546" y="2792988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12</a:t>
            </a:r>
          </a:p>
        </p:txBody>
      </p:sp>
      <p:sp>
        <p:nvSpPr>
          <p:cNvPr id="19" name="TextBox 18">
            <a:hlinkClick r:id="rId16" action="ppaction://hlinksldjump"/>
            <a:extLst>
              <a:ext uri="{FF2B5EF4-FFF2-40B4-BE49-F238E27FC236}">
                <a16:creationId xmlns:a16="http://schemas.microsoft.com/office/drawing/2014/main" id="{5C3742F3-61BB-4D16-8318-C75D376D049A}"/>
              </a:ext>
            </a:extLst>
          </p:cNvPr>
          <p:cNvSpPr txBox="1"/>
          <p:nvPr/>
        </p:nvSpPr>
        <p:spPr>
          <a:xfrm>
            <a:off x="884419" y="3555895"/>
            <a:ext cx="1530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13</a:t>
            </a:r>
          </a:p>
        </p:txBody>
      </p:sp>
      <p:sp>
        <p:nvSpPr>
          <p:cNvPr id="20" name="TextBox 19">
            <a:hlinkClick r:id="rId17" action="ppaction://hlinksldjump"/>
            <a:extLst>
              <a:ext uri="{FF2B5EF4-FFF2-40B4-BE49-F238E27FC236}">
                <a16:creationId xmlns:a16="http://schemas.microsoft.com/office/drawing/2014/main" id="{D5689A36-0C4B-4AA0-9C9E-59D53AE84DB2}"/>
              </a:ext>
            </a:extLst>
          </p:cNvPr>
          <p:cNvSpPr txBox="1"/>
          <p:nvPr/>
        </p:nvSpPr>
        <p:spPr>
          <a:xfrm>
            <a:off x="2409810" y="3554514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14</a:t>
            </a:r>
          </a:p>
        </p:txBody>
      </p:sp>
      <p:sp>
        <p:nvSpPr>
          <p:cNvPr id="21" name="TextBox 20">
            <a:hlinkClick r:id="rId18" action="ppaction://hlinksldjump"/>
            <a:extLst>
              <a:ext uri="{FF2B5EF4-FFF2-40B4-BE49-F238E27FC236}">
                <a16:creationId xmlns:a16="http://schemas.microsoft.com/office/drawing/2014/main" id="{E721BEC0-3447-4EE8-8BBB-0D5CB0BF5040}"/>
              </a:ext>
            </a:extLst>
          </p:cNvPr>
          <p:cNvSpPr txBox="1"/>
          <p:nvPr/>
        </p:nvSpPr>
        <p:spPr>
          <a:xfrm>
            <a:off x="4112491" y="3553133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15</a:t>
            </a:r>
          </a:p>
        </p:txBody>
      </p:sp>
      <p:sp>
        <p:nvSpPr>
          <p:cNvPr id="22" name="TextBox 21">
            <a:hlinkClick r:id="rId19" action="ppaction://hlinksldjump"/>
            <a:extLst>
              <a:ext uri="{FF2B5EF4-FFF2-40B4-BE49-F238E27FC236}">
                <a16:creationId xmlns:a16="http://schemas.microsoft.com/office/drawing/2014/main" id="{E7AB6792-4549-46A7-8DBC-586AAAD89A26}"/>
              </a:ext>
            </a:extLst>
          </p:cNvPr>
          <p:cNvSpPr txBox="1"/>
          <p:nvPr/>
        </p:nvSpPr>
        <p:spPr>
          <a:xfrm>
            <a:off x="5812897" y="3552443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16</a:t>
            </a:r>
          </a:p>
        </p:txBody>
      </p:sp>
      <p:sp>
        <p:nvSpPr>
          <p:cNvPr id="23" name="TextBox 22">
            <a:hlinkClick r:id="rId20" action="ppaction://hlinksldjump"/>
            <a:extLst>
              <a:ext uri="{FF2B5EF4-FFF2-40B4-BE49-F238E27FC236}">
                <a16:creationId xmlns:a16="http://schemas.microsoft.com/office/drawing/2014/main" id="{77032135-AA83-4041-8830-86897B553480}"/>
              </a:ext>
            </a:extLst>
          </p:cNvPr>
          <p:cNvSpPr txBox="1"/>
          <p:nvPr/>
        </p:nvSpPr>
        <p:spPr>
          <a:xfrm>
            <a:off x="7514919" y="3552443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17</a:t>
            </a:r>
          </a:p>
        </p:txBody>
      </p:sp>
      <p:sp>
        <p:nvSpPr>
          <p:cNvPr id="24" name="TextBox 23">
            <a:hlinkClick r:id="rId21" action="ppaction://hlinksldjump"/>
            <a:extLst>
              <a:ext uri="{FF2B5EF4-FFF2-40B4-BE49-F238E27FC236}">
                <a16:creationId xmlns:a16="http://schemas.microsoft.com/office/drawing/2014/main" id="{EB952289-4CD4-4580-86BD-8AE3EE598530}"/>
              </a:ext>
            </a:extLst>
          </p:cNvPr>
          <p:cNvSpPr txBox="1"/>
          <p:nvPr/>
        </p:nvSpPr>
        <p:spPr>
          <a:xfrm>
            <a:off x="9221546" y="3552443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18</a:t>
            </a:r>
          </a:p>
        </p:txBody>
      </p:sp>
      <p:sp>
        <p:nvSpPr>
          <p:cNvPr id="25" name="TextBox 24">
            <a:hlinkClick r:id="rId22" action="ppaction://hlinksldjump"/>
            <a:extLst>
              <a:ext uri="{FF2B5EF4-FFF2-40B4-BE49-F238E27FC236}">
                <a16:creationId xmlns:a16="http://schemas.microsoft.com/office/drawing/2014/main" id="{9CE116F3-BD41-43C5-9939-42E61799E080}"/>
              </a:ext>
            </a:extLst>
          </p:cNvPr>
          <p:cNvSpPr txBox="1"/>
          <p:nvPr/>
        </p:nvSpPr>
        <p:spPr>
          <a:xfrm>
            <a:off x="899410" y="4316172"/>
            <a:ext cx="1516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19</a:t>
            </a:r>
          </a:p>
        </p:txBody>
      </p:sp>
      <p:sp>
        <p:nvSpPr>
          <p:cNvPr id="26" name="TextBox 25">
            <a:hlinkClick r:id="rId23" action="ppaction://hlinksldjump"/>
            <a:extLst>
              <a:ext uri="{FF2B5EF4-FFF2-40B4-BE49-F238E27FC236}">
                <a16:creationId xmlns:a16="http://schemas.microsoft.com/office/drawing/2014/main" id="{BA5B0D85-5715-4033-9146-E501A3FC3742}"/>
              </a:ext>
            </a:extLst>
          </p:cNvPr>
          <p:cNvSpPr txBox="1"/>
          <p:nvPr/>
        </p:nvSpPr>
        <p:spPr>
          <a:xfrm>
            <a:off x="2409809" y="4315564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20</a:t>
            </a:r>
          </a:p>
        </p:txBody>
      </p:sp>
      <p:sp>
        <p:nvSpPr>
          <p:cNvPr id="27" name="TextBox 26">
            <a:hlinkClick r:id="rId24" action="ppaction://hlinksldjump"/>
            <a:extLst>
              <a:ext uri="{FF2B5EF4-FFF2-40B4-BE49-F238E27FC236}">
                <a16:creationId xmlns:a16="http://schemas.microsoft.com/office/drawing/2014/main" id="{1B797344-9296-4995-9787-2CA0FCCB5DC7}"/>
              </a:ext>
            </a:extLst>
          </p:cNvPr>
          <p:cNvSpPr txBox="1"/>
          <p:nvPr/>
        </p:nvSpPr>
        <p:spPr>
          <a:xfrm>
            <a:off x="4110216" y="4315564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21</a:t>
            </a:r>
          </a:p>
        </p:txBody>
      </p:sp>
      <p:sp>
        <p:nvSpPr>
          <p:cNvPr id="28" name="TextBox 27">
            <a:hlinkClick r:id="rId25" action="ppaction://hlinksldjump"/>
            <a:extLst>
              <a:ext uri="{FF2B5EF4-FFF2-40B4-BE49-F238E27FC236}">
                <a16:creationId xmlns:a16="http://schemas.microsoft.com/office/drawing/2014/main" id="{1D32A16A-F9CF-47C9-BE31-9EEA71680908}"/>
              </a:ext>
            </a:extLst>
          </p:cNvPr>
          <p:cNvSpPr txBox="1"/>
          <p:nvPr/>
        </p:nvSpPr>
        <p:spPr>
          <a:xfrm>
            <a:off x="5815172" y="4315181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22</a:t>
            </a:r>
          </a:p>
        </p:txBody>
      </p:sp>
      <p:sp>
        <p:nvSpPr>
          <p:cNvPr id="29" name="TextBox 28">
            <a:hlinkClick r:id="rId26" action="ppaction://hlinksldjump"/>
            <a:extLst>
              <a:ext uri="{FF2B5EF4-FFF2-40B4-BE49-F238E27FC236}">
                <a16:creationId xmlns:a16="http://schemas.microsoft.com/office/drawing/2014/main" id="{4661F099-D076-4226-BF61-657E2AFEB180}"/>
              </a:ext>
            </a:extLst>
          </p:cNvPr>
          <p:cNvSpPr txBox="1"/>
          <p:nvPr/>
        </p:nvSpPr>
        <p:spPr>
          <a:xfrm>
            <a:off x="7510073" y="4320625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23</a:t>
            </a:r>
          </a:p>
        </p:txBody>
      </p:sp>
      <p:sp>
        <p:nvSpPr>
          <p:cNvPr id="30" name="TextBox 29">
            <a:hlinkClick r:id="rId27" action="ppaction://hlinksldjump"/>
            <a:extLst>
              <a:ext uri="{FF2B5EF4-FFF2-40B4-BE49-F238E27FC236}">
                <a16:creationId xmlns:a16="http://schemas.microsoft.com/office/drawing/2014/main" id="{2E58A5B5-CF15-4395-8CFE-C471203F1016}"/>
              </a:ext>
            </a:extLst>
          </p:cNvPr>
          <p:cNvSpPr txBox="1"/>
          <p:nvPr/>
        </p:nvSpPr>
        <p:spPr>
          <a:xfrm>
            <a:off x="9221546" y="4320625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24</a:t>
            </a:r>
          </a:p>
        </p:txBody>
      </p:sp>
      <p:sp>
        <p:nvSpPr>
          <p:cNvPr id="31" name="TextBox 30">
            <a:hlinkClick r:id="rId28" action="ppaction://hlinksldjump"/>
            <a:extLst>
              <a:ext uri="{FF2B5EF4-FFF2-40B4-BE49-F238E27FC236}">
                <a16:creationId xmlns:a16="http://schemas.microsoft.com/office/drawing/2014/main" id="{EC6219D2-EAE7-4D2E-A8B6-576015B70797}"/>
              </a:ext>
            </a:extLst>
          </p:cNvPr>
          <p:cNvSpPr txBox="1"/>
          <p:nvPr/>
        </p:nvSpPr>
        <p:spPr>
          <a:xfrm>
            <a:off x="899410" y="5086324"/>
            <a:ext cx="1484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25</a:t>
            </a:r>
          </a:p>
        </p:txBody>
      </p:sp>
      <p:sp>
        <p:nvSpPr>
          <p:cNvPr id="32" name="TextBox 31">
            <a:hlinkClick r:id="rId29" action="ppaction://hlinksldjump"/>
            <a:extLst>
              <a:ext uri="{FF2B5EF4-FFF2-40B4-BE49-F238E27FC236}">
                <a16:creationId xmlns:a16="http://schemas.microsoft.com/office/drawing/2014/main" id="{587020A3-4B28-4799-9475-C249B11F0448}"/>
              </a:ext>
            </a:extLst>
          </p:cNvPr>
          <p:cNvSpPr txBox="1"/>
          <p:nvPr/>
        </p:nvSpPr>
        <p:spPr>
          <a:xfrm>
            <a:off x="2409808" y="5083562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26</a:t>
            </a:r>
          </a:p>
        </p:txBody>
      </p:sp>
      <p:sp>
        <p:nvSpPr>
          <p:cNvPr id="33" name="TextBox 32">
            <a:hlinkClick r:id="rId30" action="ppaction://hlinksldjump"/>
            <a:extLst>
              <a:ext uri="{FF2B5EF4-FFF2-40B4-BE49-F238E27FC236}">
                <a16:creationId xmlns:a16="http://schemas.microsoft.com/office/drawing/2014/main" id="{A797A2EB-1A2F-4DC3-879C-BE85E706BCAC}"/>
              </a:ext>
            </a:extLst>
          </p:cNvPr>
          <p:cNvSpPr txBox="1"/>
          <p:nvPr/>
        </p:nvSpPr>
        <p:spPr>
          <a:xfrm>
            <a:off x="4112489" y="5084148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27</a:t>
            </a:r>
          </a:p>
        </p:txBody>
      </p:sp>
      <p:sp>
        <p:nvSpPr>
          <p:cNvPr id="34" name="TextBox 33">
            <a:hlinkClick r:id="rId31" action="ppaction://hlinksldjump"/>
            <a:extLst>
              <a:ext uri="{FF2B5EF4-FFF2-40B4-BE49-F238E27FC236}">
                <a16:creationId xmlns:a16="http://schemas.microsoft.com/office/drawing/2014/main" id="{0FE4ABAB-2937-4C41-95FB-0480C7B4DDAA}"/>
              </a:ext>
            </a:extLst>
          </p:cNvPr>
          <p:cNvSpPr txBox="1"/>
          <p:nvPr/>
        </p:nvSpPr>
        <p:spPr>
          <a:xfrm>
            <a:off x="5815171" y="5080178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28</a:t>
            </a:r>
          </a:p>
        </p:txBody>
      </p:sp>
      <p:sp>
        <p:nvSpPr>
          <p:cNvPr id="35" name="TextBox 34">
            <a:hlinkClick r:id="rId32" action="ppaction://hlinksldjump"/>
            <a:extLst>
              <a:ext uri="{FF2B5EF4-FFF2-40B4-BE49-F238E27FC236}">
                <a16:creationId xmlns:a16="http://schemas.microsoft.com/office/drawing/2014/main" id="{46C3CE12-C7E6-4E00-98B6-8AE27C943934}"/>
              </a:ext>
            </a:extLst>
          </p:cNvPr>
          <p:cNvSpPr txBox="1"/>
          <p:nvPr/>
        </p:nvSpPr>
        <p:spPr>
          <a:xfrm>
            <a:off x="7517851" y="5083562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29</a:t>
            </a:r>
          </a:p>
        </p:txBody>
      </p:sp>
      <p:sp>
        <p:nvSpPr>
          <p:cNvPr id="36" name="TextBox 35">
            <a:hlinkClick r:id="rId33" action="ppaction://hlinksldjump"/>
            <a:extLst>
              <a:ext uri="{FF2B5EF4-FFF2-40B4-BE49-F238E27FC236}">
                <a16:creationId xmlns:a16="http://schemas.microsoft.com/office/drawing/2014/main" id="{3DE8B89B-A4C8-4163-9F28-2422B22A660C}"/>
              </a:ext>
            </a:extLst>
          </p:cNvPr>
          <p:cNvSpPr txBox="1"/>
          <p:nvPr/>
        </p:nvSpPr>
        <p:spPr>
          <a:xfrm>
            <a:off x="9221546" y="5083562"/>
            <a:ext cx="1693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73964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 smtClean="0"/>
              <a:t>Question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CAI1"/>
          <p:cNvSpPr/>
          <p:nvPr>
            <p:custDataLst>
              <p:tags r:id="rId2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PAnswers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53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2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691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3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923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PAnswers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53065" y="1742580"/>
            <a:ext cx="9470813" cy="3712719"/>
          </a:xfrm>
        </p:spPr>
        <p:txBody>
          <a:bodyPr/>
          <a:lstStyle/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…</a:t>
            </a:r>
            <a:endParaRPr lang="en-US" dirty="0"/>
          </a:p>
          <a:p>
            <a:pPr marL="514350" indent="-514350">
              <a:lnSpc>
                <a:spcPct val="100000"/>
              </a:lnSpc>
              <a:buFont typeface="Calibri" panose="020F0502020204030204" pitchFamily="34" charset="0"/>
              <a:buAutoNum type="alphaUcPeriod"/>
            </a:pPr>
            <a:r>
              <a:rPr lang="en-US" dirty="0" smtClean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16DC-B21F-42C8-BDC3-D172FB33DFF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Content Placeholder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644" y="6335988"/>
            <a:ext cx="430979" cy="430979"/>
          </a:xfrm>
          <a:prstGeom prst="rect">
            <a:avLst/>
          </a:prstGeom>
        </p:spPr>
      </p:pic>
      <p:sp>
        <p:nvSpPr>
          <p:cNvPr id="5" name="TPPolling"/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I1"/>
          <p:cNvSpPr/>
          <p:nvPr>
            <p:custDataLst>
              <p:tags r:id="rId3"/>
            </p:custDataLst>
          </p:nvPr>
        </p:nvSpPr>
        <p:spPr>
          <a:xfrm rot="10800000">
            <a:off x="932180" y="1800069"/>
            <a:ext cx="330200" cy="330200"/>
          </a:xfrm>
          <a:custGeom>
            <a:avLst/>
            <a:gdLst/>
            <a:ahLst/>
            <a:cxnLst/>
            <a:rect l="0" t="0" r="0" b="0"/>
            <a:pathLst>
              <a:path w="1524001" h="1752601">
                <a:moveTo>
                  <a:pt x="1295400" y="1066800"/>
                </a:moveTo>
                <a:lnTo>
                  <a:pt x="1524000" y="533400"/>
                </a:lnTo>
                <a:lnTo>
                  <a:pt x="914400" y="0"/>
                </a:lnTo>
                <a:lnTo>
                  <a:pt x="0" y="1447800"/>
                </a:lnTo>
                <a:lnTo>
                  <a:pt x="0" y="1752600"/>
                </a:lnTo>
                <a:lnTo>
                  <a:pt x="990600" y="533400"/>
                </a:lnTo>
                <a:close/>
              </a:path>
            </a:pathLst>
          </a:custGeom>
          <a:solidFill>
            <a:srgbClr val="00C800"/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PQuestion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Question 4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23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348861b6-369e-4371-9f8a-3133a93fd7c0"/>
  <p:tag name="WASPOLLED" val="A33A35BDCFE54A9F86916A9F4BBDE071"/>
  <p:tag name="TPVERSION" val="8"/>
  <p:tag name="TPFULLVERSION" val="8.2.2.1"/>
  <p:tag name="PPTVERSION" val="15"/>
  <p:tag name="TPOS" val="2"/>
  <p:tag name="TPLASTSAVEVERSION" val="6.2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0748495FBAA14C72B5287913AFC895E5&lt;/guid&gt;&#10;        &lt;description /&gt;&#10;        &lt;date&gt;2/13/2017 11:38:25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4847A625B7E4FAF815E2D287989B9E1&lt;/guid&gt;&#10;            &lt;repollguid&gt;F6FE431ED44149439640D5ED920CD434&lt;/repollguid&gt;&#10;            &lt;sourceid&gt;B3738A483C544CF4902909166C382D96&lt;/sourceid&gt;&#10;            &lt;questiontext&gt;You are in an environment where the noise level is 100dBA. Which pair of ear plugs would you choose?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217F345F48564F2793C1A7879CA68C5B&lt;/guid&gt;&#10;                    &lt;answertext&gt;PVC Foam (NRR 33)&lt;/answertext&gt;&#10;                    &lt;valuetype&gt;1&lt;/valuetype&gt;&#10;                &lt;/answer&gt;&#10;                &lt;answer&gt;&#10;                    &lt;guid&gt;2595B1800D16417381E7650A81DBF6A4&lt;/guid&gt;&#10;                    &lt;answertext&gt;Composite Foam (NRR 23)&lt;/answertext&gt;&#10;                    &lt;valuetype&gt;-1&lt;/valuetype&gt;&#10;                &lt;/answer&gt;&#10;                &lt;answer&gt;&#10;                    &lt;guid&gt;09369F4403CE4CDEB468E3D0EF006FC9&lt;/guid&gt;&#10;                    &lt;answertext&gt;Polyurethane Foam (NRR 25)&lt;/answertext&gt;&#10;                    &lt;valuetype&gt;-1&lt;/valuetype&gt;&#10;                &lt;/answer&gt;&#10;                &lt;answer&gt;&#10;                    &lt;guid&gt;59C776A256B34B9183030292CA8F1633&lt;/guid&gt;&#10;                    &lt;answertext&gt;Polyurethane Foam (NRR 27)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TPQUESTIONXML" val="﻿&lt;?xml version=&quot;1.0&quot; encoding=&quot;utf-8&quot;?&gt;&#10;&lt;questionlist&gt;&#10;    &lt;properties&gt;&#10;        &lt;guid&gt;8877AC4542C14C74894322779B1DD24A&lt;/guid&gt;&#10;        &lt;description /&gt;&#10;        &lt;date&gt;2/13/2017 12:33:3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081A63B1168405CA07CD454DAFB3D33&lt;/guid&gt;&#10;            &lt;repollguid&gt;BF2C40C40B5547548B39DF0D8F9242F4&lt;/repollguid&gt;&#10;            &lt;sourceid&gt;FFE1614B6E1F48EA94259A0197BFCCAB&lt;/sourceid&gt;&#10;            &lt;questiontext&gt;You are exposed to 95 dbA for 3 hours.  Is your exposure over the MSHA PEL? (Exchange rate is 5dB)&lt;/questiontext&gt;&#10;            &lt;showresults&gt;True&lt;/showresults&gt;&#10;            &lt;responsegrid&gt;0&lt;/responsegrid&gt;&#10;            &lt;countdowntimer&gt;False&lt;/countdowntimer&gt;&#10;            &lt;countdowntime&gt;30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FA80474AF6C408298097C0DEBDA5C14&lt;/guid&gt;&#10;                    &lt;answertext&gt;Yes&lt;/answertext&gt;&#10;                    &lt;valuetype&gt;-1&lt;/valuetype&gt;&#10;                &lt;/answer&gt;&#10;                &lt;answer&gt;&#10;                    &lt;guid&gt;0C2E87E629B141E19F5911F892B050B0&lt;/guid&gt;&#10;                    &lt;answertext&gt;No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AUTOOPENPOLL" val="True"/>
  <p:tag name="AUTOFORMATCHART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1"/>
</p:tagLst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rgbClr val="FFFFFF"/>
      </a:lt1>
      <a:dk2>
        <a:srgbClr val="5E759C"/>
      </a:dk2>
      <a:lt2>
        <a:srgbClr val="E9ECF1"/>
      </a:lt2>
      <a:accent1>
        <a:srgbClr val="D14414"/>
      </a:accent1>
      <a:accent2>
        <a:srgbClr val="212E4D"/>
      </a:accent2>
      <a:accent3>
        <a:srgbClr val="9BA3B7"/>
      </a:accent3>
      <a:accent4>
        <a:srgbClr val="D6D3D6"/>
      </a:accent4>
      <a:accent5>
        <a:srgbClr val="FF0000"/>
      </a:accent5>
      <a:accent6>
        <a:srgbClr val="F79646"/>
      </a:accent6>
      <a:hlink>
        <a:srgbClr val="000000"/>
      </a:hlink>
      <a:folHlink>
        <a:srgbClr val="FAD7C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nga Health Hazards_AR_April 2017" id="{A30C1513-2D05-4BEB-9278-C187B9F0AB1B}" vid="{BBC01FF8-54C4-4E92-8A26-C34F8DDA8A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Jenga Health Hazards_AR_April 2017</Template>
  <TotalTime>2825</TotalTime>
  <Words>298</Words>
  <Application>Microsoft Office PowerPoint</Application>
  <PresentationFormat>Widescreen</PresentationFormat>
  <Paragraphs>225</Paragraphs>
  <Slides>35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Calibri</vt:lpstr>
      <vt:lpstr>Calibri Light</vt:lpstr>
      <vt:lpstr>Retrospect</vt:lpstr>
      <vt:lpstr>Hazard Awareness &amp; Controls</vt:lpstr>
      <vt:lpstr>Preview</vt:lpstr>
      <vt:lpstr>PowerPoint Presentation</vt:lpstr>
      <vt:lpstr>Rules</vt:lpstr>
      <vt:lpstr>PowerPoint Presentation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</vt:lpstr>
      <vt:lpstr>Question 11</vt:lpstr>
      <vt:lpstr>Question 12</vt:lpstr>
      <vt:lpstr>Question 13</vt:lpstr>
      <vt:lpstr>Question 14</vt:lpstr>
      <vt:lpstr>Question 15</vt:lpstr>
      <vt:lpstr>Question 16</vt:lpstr>
      <vt:lpstr>Question 17</vt:lpstr>
      <vt:lpstr>Question 18</vt:lpstr>
      <vt:lpstr>Question 19</vt:lpstr>
      <vt:lpstr>Question 20</vt:lpstr>
      <vt:lpstr>Question 21</vt:lpstr>
      <vt:lpstr>Question 22</vt:lpstr>
      <vt:lpstr>Question 23</vt:lpstr>
      <vt:lpstr>Question 24</vt:lpstr>
      <vt:lpstr>Question 25</vt:lpstr>
      <vt:lpstr>Question 26</vt:lpstr>
      <vt:lpstr>Question 27</vt:lpstr>
      <vt:lpstr>Question 28</vt:lpstr>
      <vt:lpstr>Question 29</vt:lpstr>
      <vt:lpstr>Question 30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and Safety  Jenga</dc:title>
  <dc:creator>Koretta Vault</dc:creator>
  <cp:lastModifiedBy>Josef Bourgeois</cp:lastModifiedBy>
  <cp:revision>244</cp:revision>
  <cp:lastPrinted>2018-02-05T16:43:42Z</cp:lastPrinted>
  <dcterms:created xsi:type="dcterms:W3CDTF">2017-03-02T14:38:18Z</dcterms:created>
  <dcterms:modified xsi:type="dcterms:W3CDTF">2020-01-09T18:48:06Z</dcterms:modified>
</cp:coreProperties>
</file>